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4900D-E379-4CAD-80A6-A82855460D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8C4BC3-0DC7-432F-AFE9-D1D30B6E24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62C2D1-B51B-405F-B5EA-841DD30BC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2B6CC-0918-4972-9C46-FB007F01614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AFFCF-80B2-406B-B4F1-9FE9D5A7D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6F4D0-76CC-45F6-9B12-76AFB2A5D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FDFC-7766-427A-8AB8-6426DA2B7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55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21D2E-55CC-449A-BEF1-291C40FC5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1B3F98-A1C1-4C5F-AAF5-F53CFDE668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8AC080-74C3-46BF-98DE-B0CB3D937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2B6CC-0918-4972-9C46-FB007F01614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4DD3E5-124D-489D-BD71-775FFAF15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A77CA-7B20-41BB-9E9D-8D2FF4FB5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FDFC-7766-427A-8AB8-6426DA2B7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9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E65A5F-03E0-4766-BAE1-125B65DF8B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35F135-C219-488F-871E-90E70A182B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2119E-EAF3-48CC-B320-9B7696E80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2B6CC-0918-4972-9C46-FB007F01614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0FD213-3C18-4E7A-923A-0274D9429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3589E7-668E-424F-AE40-C64551D7B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FDFC-7766-427A-8AB8-6426DA2B7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17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16F01-F12F-4AAB-A404-576CE227B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F15D9-309E-421D-BBC0-ADAD4E900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14348B-64EE-40BB-A219-E93924FC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2B6CC-0918-4972-9C46-FB007F01614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33443-73DF-45A7-A273-E32B52A8C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891B3-2C41-4B0D-B582-65222898B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FDFC-7766-427A-8AB8-6426DA2B7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71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47670-4777-4C21-BD3F-55D630A01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80F8E3-CF1C-4B23-B7BF-B5812960C1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17D9B-9D09-4CBB-899A-2206D9AA9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2B6CC-0918-4972-9C46-FB007F01614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1533E-DAA3-48BC-A214-9478676C8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2F37B-1162-4B4D-9CC4-82B789759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FDFC-7766-427A-8AB8-6426DA2B7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0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57C9-81BA-4758-887F-7A649AEAA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9BF60-4A2A-4733-B095-0D2CF522F1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F5146C-F3B4-42E5-8F56-A68A5D1313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43B5FA-3469-4346-BD02-DF831DDB9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2B6CC-0918-4972-9C46-FB007F01614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A2D669-86CA-4F77-9CCC-DA477A173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C9EFA2-7A85-42E6-A33A-B4D35BCA9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FDFC-7766-427A-8AB8-6426DA2B7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490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B3FDC-44B3-45C6-A412-4594FD7D5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4B173F-E639-4D8E-BE57-F5C577FC4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292F07-9A3F-4C09-963E-52EF315841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969D3D-35B0-489C-8782-24965B1BB7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740229-3C72-4BE1-A21D-AA4A09EACF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876574-0912-4CC7-90A8-29C1A877B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2B6CC-0918-4972-9C46-FB007F01614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AF0E4F-86C4-4342-A7DB-0EB6896E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7D5130-DFB2-49CC-8B4F-F05F4A2FE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FDFC-7766-427A-8AB8-6426DA2B7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71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BC5A8-3D54-4083-8F5F-B06D4E50E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120752-314B-40D7-B990-71179FECC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2B6CC-0918-4972-9C46-FB007F01614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A2E511-0066-4329-BF3F-D2767DE2B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2DE636-F8B1-4B95-852E-75E01422C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FDFC-7766-427A-8AB8-6426DA2B7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174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05CC8B-8B87-495D-A0B0-675D77CB6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2B6CC-0918-4972-9C46-FB007F01614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7FEBCF-ED94-4946-A75F-26FDBBC3D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40BACB-BC5D-4FC7-B4EF-B88D17364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FDFC-7766-427A-8AB8-6426DA2B7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35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07A40-6D45-410A-9D3F-EA1C5ECA2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89A0D-4AFE-4342-A4A4-74222212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A662D8-F1AE-4781-9649-66BD4F7D42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EA6BDA-2A13-4771-98E2-7426260A8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2B6CC-0918-4972-9C46-FB007F01614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E92359-53E8-47FA-8657-0B853152B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E364BF-1289-4FE2-A8A3-DA9053C9F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FDFC-7766-427A-8AB8-6426DA2B7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455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60C1B-B720-40F7-A31B-9072585B9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F5CCC4-1336-4800-89A6-A9F8C8D654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D6A9FB-D652-4F39-B945-F00F1B5596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88644E-9A05-40D0-AA4D-E1FB679D5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2B6CC-0918-4972-9C46-FB007F01614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BFE4DC-41BE-48EB-A80A-5CACA0973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7F6B19-E9ED-4D22-AFF3-13AC02C29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FDFC-7766-427A-8AB8-6426DA2B7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28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1DEDB7-2AEA-4CC3-B401-7B269B971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3A9E3D-BBB0-4703-A054-97AEB8E2C0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71932-80CA-49C7-B484-311939DFBE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2B6CC-0918-4972-9C46-FB007F01614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3C4CA-3C62-48C8-9050-8DF9A308DB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C7EAD-546D-4D8D-8269-8B303B5CD1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9FDFC-7766-427A-8AB8-6426DA2B7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27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AD3732-2067-4DA8-BF6D-5F9E13E59946}"/>
              </a:ext>
            </a:extLst>
          </p:cNvPr>
          <p:cNvSpPr txBox="1"/>
          <p:nvPr/>
        </p:nvSpPr>
        <p:spPr>
          <a:xfrm>
            <a:off x="1063487" y="1253447"/>
            <a:ext cx="98794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</a:rPr>
              <a:t>RESOLVING THE COMMITMENT VERSUS</a:t>
            </a:r>
          </a:p>
          <a:p>
            <a:pPr algn="ctr"/>
            <a:r>
              <a:rPr lang="en-US" sz="3600" b="1" dirty="0">
                <a:solidFill>
                  <a:srgbClr val="0070C0"/>
                </a:solidFill>
              </a:rPr>
              <a:t>FLEXIBILITY TRADE-OFF:</a:t>
            </a:r>
          </a:p>
          <a:p>
            <a:pPr algn="ctr"/>
            <a:r>
              <a:rPr lang="en-US" sz="3600" b="1" dirty="0">
                <a:solidFill>
                  <a:srgbClr val="0070C0"/>
                </a:solidFill>
              </a:rPr>
              <a:t>THE ROLE OF RESOURCE ACCUMULATION LAGS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7F6976-4B63-4301-97BF-D2BE0481C586}"/>
              </a:ext>
            </a:extLst>
          </p:cNvPr>
          <p:cNvSpPr txBox="1"/>
          <p:nvPr/>
        </p:nvSpPr>
        <p:spPr>
          <a:xfrm>
            <a:off x="2663687" y="3429000"/>
            <a:ext cx="58541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4291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ea typeface="AppleMyungjo"/>
                <a:cs typeface="Gill Sans MT"/>
                <a:sym typeface="Gill Sans" charset="0"/>
              </a:rPr>
              <a:t>Goncalo Pacheco-de-Almeida</a:t>
            </a:r>
          </a:p>
          <a:p>
            <a:pPr algn="ctr" defTabSz="64291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ea typeface="AppleMyungjo"/>
                <a:cs typeface="Gill Sans MT"/>
                <a:sym typeface="Gill Sans" charset="0"/>
              </a:rPr>
              <a:t>James E. Henderson</a:t>
            </a:r>
          </a:p>
          <a:p>
            <a:pPr algn="ctr" defTabSz="64291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ea typeface="AppleMyungjo"/>
                <a:cs typeface="Gill Sans MT"/>
                <a:sym typeface="Gill Sans" charset="0"/>
              </a:rPr>
              <a:t>Karel O. Cool</a:t>
            </a:r>
          </a:p>
          <a:p>
            <a:pPr algn="ctr" defTabSz="64291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2400" i="1" dirty="0">
                <a:ea typeface="AppleMyungjo"/>
                <a:cs typeface="Gill Sans MT"/>
                <a:sym typeface="Gill Sans" charset="0"/>
              </a:rPr>
              <a:t>Academy of Management Journal (2008)</a:t>
            </a:r>
            <a:endParaRPr lang="en-US" altLang="ja-JP" sz="2400" b="1" dirty="0">
              <a:ea typeface="AppleMyungjo"/>
              <a:cs typeface="Times New Roman"/>
              <a:sym typeface="Gill Sans" charset="0"/>
            </a:endParaRP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2619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71866E1-1DD6-4EE4-8762-8413FFF9A37B}"/>
              </a:ext>
            </a:extLst>
          </p:cNvPr>
          <p:cNvSpPr txBox="1"/>
          <p:nvPr/>
        </p:nvSpPr>
        <p:spPr>
          <a:xfrm>
            <a:off x="3031435" y="163204"/>
            <a:ext cx="5913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ECONOMETRIC ANALYSIS: SETUP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0FC7F4-74CC-4A54-9478-BC0E374B42F0}"/>
              </a:ext>
            </a:extLst>
          </p:cNvPr>
          <p:cNvSpPr txBox="1"/>
          <p:nvPr/>
        </p:nvSpPr>
        <p:spPr>
          <a:xfrm>
            <a:off x="506896" y="878822"/>
            <a:ext cx="1093304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The petrochemical industry in the United States, Europe, and Japan during the period 1975–95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1975-1995 is a suitable period: 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firms’ expansions were determined by purely profit-maximizing criterion and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“information/expectation asymmetry” was low (demand forecast reflected a strong consensus)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Two data sets: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556 plant construction projects to generate measures of RALs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5,848 investment observations on 879 different plant construction projects</a:t>
            </a:r>
          </a:p>
        </p:txBody>
      </p:sp>
    </p:spTree>
    <p:extLst>
      <p:ext uri="{BB962C8B-B14F-4D97-AF65-F5344CB8AC3E}">
        <p14:creationId xmlns:p14="http://schemas.microsoft.com/office/powerpoint/2010/main" val="72336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CFC7C5-A07B-4CF9-A34D-A05E09991A3C}"/>
              </a:ext>
            </a:extLst>
          </p:cNvPr>
          <p:cNvSpPr txBox="1"/>
          <p:nvPr/>
        </p:nvSpPr>
        <p:spPr>
          <a:xfrm>
            <a:off x="3031435" y="73991"/>
            <a:ext cx="5913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ECONOMETRIC ANALYSIS: MEASUREMENTS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5F385CA9-5910-4E3C-905A-9EA9894ADC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895432"/>
              </p:ext>
            </p:extLst>
          </p:nvPr>
        </p:nvGraphicFramePr>
        <p:xfrm>
          <a:off x="-35616" y="434166"/>
          <a:ext cx="12047883" cy="5972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703">
                  <a:extLst>
                    <a:ext uri="{9D8B030D-6E8A-4147-A177-3AD203B41FA5}">
                      <a16:colId xmlns:a16="http://schemas.microsoft.com/office/drawing/2014/main" val="928362918"/>
                    </a:ext>
                  </a:extLst>
                </a:gridCol>
                <a:gridCol w="1719470">
                  <a:extLst>
                    <a:ext uri="{9D8B030D-6E8A-4147-A177-3AD203B41FA5}">
                      <a16:colId xmlns:a16="http://schemas.microsoft.com/office/drawing/2014/main" val="1836524242"/>
                    </a:ext>
                  </a:extLst>
                </a:gridCol>
                <a:gridCol w="9000710">
                  <a:extLst>
                    <a:ext uri="{9D8B030D-6E8A-4147-A177-3AD203B41FA5}">
                      <a16:colId xmlns:a16="http://schemas.microsoft.com/office/drawing/2014/main" val="4173667408"/>
                    </a:ext>
                  </a:extLst>
                </a:gridCol>
              </a:tblGrid>
              <a:tr h="630914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How It Was Operationalized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5800796"/>
                  </a:ext>
                </a:extLst>
              </a:tr>
              <a:tr h="630914">
                <a:tc>
                  <a:txBody>
                    <a:bodyPr/>
                    <a:lstStyle/>
                    <a:p>
                      <a:r>
                        <a:rPr lang="en-US" sz="1700" dirty="0"/>
                        <a:t>Dependent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Investment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0" dirty="0"/>
                        <a:t>Equal to 1 for all observations in which a firm expanded either by adding a new “greenfield” plant or by increasing at least one existing plant’s production capacity by </a:t>
                      </a:r>
                      <a:r>
                        <a:rPr lang="en-US" sz="1700" b="1" dirty="0"/>
                        <a:t>more than 10 percent</a:t>
                      </a:r>
                      <a:r>
                        <a:rPr lang="en-US" sz="1700" b="0" dirty="0"/>
                        <a:t>. 0 otherwise.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136140"/>
                  </a:ext>
                </a:extLst>
              </a:tr>
              <a:tr h="630914">
                <a:tc rowSpan="2">
                  <a:txBody>
                    <a:bodyPr/>
                    <a:lstStyle/>
                    <a:p>
                      <a:r>
                        <a:rPr lang="en-US" sz="1700" dirty="0"/>
                        <a:t>Independent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en-US" sz="1700" dirty="0"/>
                        <a:t>Time-to-build: the official start (end) of a plant expansion was assumed to be the date on which the project was first (last) reported in the OGJ minus (plus) 90 days.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1700" dirty="0"/>
                        <a:t>RAL=product-region averages per unit of output.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700" dirty="0"/>
                        <a:t>3) Standardized RAL to reduce multicollinearity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55531"/>
                  </a:ext>
                </a:extLst>
              </a:tr>
              <a:tr h="63091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1" dirty="0"/>
                        <a:t>Demand Uncertainty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the standard deviation of four years’ worth of industrial production prior to the year under consideration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0945283"/>
                  </a:ext>
                </a:extLst>
              </a:tr>
              <a:tr h="630914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/>
                        <a:t>Control</a:t>
                      </a:r>
                    </a:p>
                    <a:p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1" dirty="0"/>
                        <a:t>Demand 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the four-year historical compound annual growth rate of production for a product-region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353243"/>
                  </a:ext>
                </a:extLst>
              </a:tr>
              <a:tr h="63091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1" dirty="0"/>
                        <a:t>Excess Capacity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as the amount of oversupply, taken as a percentage of total industry capacity, which is the inverse of capacity utilization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50329"/>
                  </a:ext>
                </a:extLst>
              </a:tr>
              <a:tr h="63091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1" dirty="0"/>
                        <a:t>Investment Lumpiness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average plant size divided by total product-market production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0858429"/>
                  </a:ext>
                </a:extLst>
              </a:tr>
              <a:tr h="427998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1" dirty="0"/>
                        <a:t>Market Share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A firm’s share of total product-market capacity.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670985"/>
                  </a:ext>
                </a:extLst>
              </a:tr>
              <a:tr h="630914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1" dirty="0"/>
                        <a:t>Rivals’ Expansion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the percentage of total capacity added simultaneously by rivals in a product-market during an observation year.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532415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F2FF458F-7260-4525-94FD-C7810691E1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5317" y="2233903"/>
            <a:ext cx="3067665" cy="568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824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7473CA-5EDB-4689-8135-72AB4CAC4A43}"/>
              </a:ext>
            </a:extLst>
          </p:cNvPr>
          <p:cNvSpPr txBox="1"/>
          <p:nvPr/>
        </p:nvSpPr>
        <p:spPr>
          <a:xfrm>
            <a:off x="3031435" y="163204"/>
            <a:ext cx="5913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ECONOMETRIC ANALYSIS: MODEL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525D25D-9378-4556-8D94-56D894ADBC7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358" y="1397285"/>
            <a:ext cx="6163936" cy="430487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485BAE1-7756-4DB3-9D74-234AAC253838}"/>
              </a:ext>
            </a:extLst>
          </p:cNvPr>
          <p:cNvSpPr txBox="1"/>
          <p:nvPr/>
        </p:nvSpPr>
        <p:spPr>
          <a:xfrm>
            <a:off x="503433" y="708918"/>
            <a:ext cx="836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A logit regression analysis (with both random and fixed effects):</a:t>
            </a:r>
          </a:p>
        </p:txBody>
      </p:sp>
    </p:spTree>
    <p:extLst>
      <p:ext uri="{BB962C8B-B14F-4D97-AF65-F5344CB8AC3E}">
        <p14:creationId xmlns:p14="http://schemas.microsoft.com/office/powerpoint/2010/main" val="3505372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9563AF4-6D44-49EA-A27C-84B47CDFDD93}"/>
              </a:ext>
            </a:extLst>
          </p:cNvPr>
          <p:cNvSpPr/>
          <p:nvPr/>
        </p:nvSpPr>
        <p:spPr>
          <a:xfrm>
            <a:off x="844826" y="3727174"/>
            <a:ext cx="1232452" cy="5565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21B5FC2-A9B1-42D6-812A-E8AF4B140A86}"/>
              </a:ext>
            </a:extLst>
          </p:cNvPr>
          <p:cNvSpPr/>
          <p:nvPr/>
        </p:nvSpPr>
        <p:spPr>
          <a:xfrm>
            <a:off x="8388626" y="3896139"/>
            <a:ext cx="3277857" cy="2627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1CA66C-7737-4A17-AE4E-B42EECC5A849}"/>
              </a:ext>
            </a:extLst>
          </p:cNvPr>
          <p:cNvSpPr/>
          <p:nvPr/>
        </p:nvSpPr>
        <p:spPr>
          <a:xfrm>
            <a:off x="844826" y="3359426"/>
            <a:ext cx="1232452" cy="3677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2C1FCA-1BC7-4558-B4ED-19DCCED101E8}"/>
              </a:ext>
            </a:extLst>
          </p:cNvPr>
          <p:cNvSpPr/>
          <p:nvPr/>
        </p:nvSpPr>
        <p:spPr>
          <a:xfrm>
            <a:off x="7026965" y="3269974"/>
            <a:ext cx="4639518" cy="2627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A8D662-889C-4E63-B050-174A1B3EDA07}"/>
              </a:ext>
            </a:extLst>
          </p:cNvPr>
          <p:cNvSpPr/>
          <p:nvPr/>
        </p:nvSpPr>
        <p:spPr>
          <a:xfrm>
            <a:off x="844826" y="2991678"/>
            <a:ext cx="1232452" cy="3677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06EA16-0E1B-48B1-923F-98F9ED4B3091}"/>
              </a:ext>
            </a:extLst>
          </p:cNvPr>
          <p:cNvSpPr/>
          <p:nvPr/>
        </p:nvSpPr>
        <p:spPr>
          <a:xfrm>
            <a:off x="4740166" y="2921876"/>
            <a:ext cx="6926317" cy="26275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66C2BE7-BFF0-4B86-95FE-1C7A84362089}"/>
              </a:ext>
            </a:extLst>
          </p:cNvPr>
          <p:cNvSpPr txBox="1"/>
          <p:nvPr/>
        </p:nvSpPr>
        <p:spPr>
          <a:xfrm>
            <a:off x="3031435" y="163204"/>
            <a:ext cx="5913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ECONOMETRIC ANALYSIS: RESULTS</a:t>
            </a:r>
          </a:p>
        </p:txBody>
      </p:sp>
      <p:pic>
        <p:nvPicPr>
          <p:cNvPr id="3" name="Picture 2" descr="45512.png">
            <a:extLst>
              <a:ext uri="{FF2B5EF4-FFF2-40B4-BE49-F238E27FC236}">
                <a16:creationId xmlns:a16="http://schemas.microsoft.com/office/drawing/2014/main" id="{E54BBEDB-12F1-4FF5-958D-B060C01C7D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7"/>
          <a:stretch/>
        </p:blipFill>
        <p:spPr>
          <a:xfrm>
            <a:off x="609600" y="1048631"/>
            <a:ext cx="11284296" cy="490022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703C210-AA27-4C3A-A8D9-988C8C2CEBE1}"/>
              </a:ext>
            </a:extLst>
          </p:cNvPr>
          <p:cNvSpPr txBox="1"/>
          <p:nvPr/>
        </p:nvSpPr>
        <p:spPr>
          <a:xfrm>
            <a:off x="336204" y="2991678"/>
            <a:ext cx="596348" cy="367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H1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04DAEE-57E0-48D2-81C5-144A7479A04F}"/>
              </a:ext>
            </a:extLst>
          </p:cNvPr>
          <p:cNvSpPr txBox="1"/>
          <p:nvPr/>
        </p:nvSpPr>
        <p:spPr>
          <a:xfrm>
            <a:off x="336204" y="3359426"/>
            <a:ext cx="571570" cy="367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H3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9B6D64F-9FAB-44DA-AAE0-F3541F0457F1}"/>
              </a:ext>
            </a:extLst>
          </p:cNvPr>
          <p:cNvSpPr txBox="1"/>
          <p:nvPr/>
        </p:nvSpPr>
        <p:spPr>
          <a:xfrm>
            <a:off x="336204" y="3843644"/>
            <a:ext cx="596348" cy="367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1197E9E-7865-4ECD-B056-84452948CD43}"/>
              </a:ext>
            </a:extLst>
          </p:cNvPr>
          <p:cNvSpPr txBox="1"/>
          <p:nvPr/>
        </p:nvSpPr>
        <p:spPr>
          <a:xfrm>
            <a:off x="2077278" y="6052930"/>
            <a:ext cx="7832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</a:rPr>
              <a:t>ALL HYPOTHESES ARE SUPPORTED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4BA4F5-CF43-43CA-90B0-9C2F7414CCB3}"/>
              </a:ext>
            </a:extLst>
          </p:cNvPr>
          <p:cNvSpPr txBox="1"/>
          <p:nvPr/>
        </p:nvSpPr>
        <p:spPr>
          <a:xfrm>
            <a:off x="10585243" y="947252"/>
            <a:ext cx="805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7422206-9597-499D-92D5-33423E5B08C6}"/>
              </a:ext>
            </a:extLst>
          </p:cNvPr>
          <p:cNvSpPr txBox="1"/>
          <p:nvPr/>
        </p:nvSpPr>
        <p:spPr>
          <a:xfrm>
            <a:off x="9506778" y="947252"/>
            <a:ext cx="805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RE</a:t>
            </a:r>
          </a:p>
        </p:txBody>
      </p:sp>
    </p:spTree>
    <p:extLst>
      <p:ext uri="{BB962C8B-B14F-4D97-AF65-F5344CB8AC3E}">
        <p14:creationId xmlns:p14="http://schemas.microsoft.com/office/powerpoint/2010/main" val="1962788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CA4293A-6121-4FBE-BC3F-E96B19AF4E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310" y="1244357"/>
            <a:ext cx="10308527" cy="541448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30286FC-35B3-486F-9F61-3396762E9F7B}"/>
              </a:ext>
            </a:extLst>
          </p:cNvPr>
          <p:cNvSpPr/>
          <p:nvPr/>
        </p:nvSpPr>
        <p:spPr>
          <a:xfrm>
            <a:off x="865038" y="78309"/>
            <a:ext cx="101926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ECONOMETRIC ANALYSIS: JOINT EFFECT OF RALs AND DEMAND UNCERTAINTY </a:t>
            </a:r>
          </a:p>
          <a:p>
            <a:pPr algn="ctr"/>
            <a:r>
              <a:rPr lang="en-US" sz="2400" b="1" dirty="0">
                <a:solidFill>
                  <a:srgbClr val="0070C0"/>
                </a:solidFill>
              </a:rPr>
              <a:t>ON THE PROBABILITY TO INVEST (MODEL 7)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8A7E94-C18B-4FB9-9B0C-DBDB6DDBC4C1}"/>
              </a:ext>
            </a:extLst>
          </p:cNvPr>
          <p:cNvSpPr txBox="1"/>
          <p:nvPr/>
        </p:nvSpPr>
        <p:spPr>
          <a:xfrm>
            <a:off x="5479321" y="3540276"/>
            <a:ext cx="964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Turning point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8AC4A61-C2D1-4FF4-B282-BD1AE86597EB}"/>
              </a:ext>
            </a:extLst>
          </p:cNvPr>
          <p:cNvCxnSpPr>
            <a:cxnSpLocks/>
          </p:cNvCxnSpPr>
          <p:nvPr/>
        </p:nvCxnSpPr>
        <p:spPr>
          <a:xfrm flipH="1" flipV="1">
            <a:off x="5961369" y="3041374"/>
            <a:ext cx="1" cy="48701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6527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C9A4BF3-374B-45C1-B98A-B6D5CA4A0116}"/>
              </a:ext>
            </a:extLst>
          </p:cNvPr>
          <p:cNvSpPr/>
          <p:nvPr/>
        </p:nvSpPr>
        <p:spPr>
          <a:xfrm>
            <a:off x="4561212" y="670100"/>
            <a:ext cx="2515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</a:rPr>
              <a:t>SUMMARY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30E067-89C7-4820-AD13-FCC2B11A269B}"/>
              </a:ext>
            </a:extLst>
          </p:cNvPr>
          <p:cNvSpPr txBox="1"/>
          <p:nvPr/>
        </p:nvSpPr>
        <p:spPr>
          <a:xfrm>
            <a:off x="626165" y="1580320"/>
            <a:ext cx="10774017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Resource accumulation lags generally </a:t>
            </a:r>
            <a:r>
              <a:rPr lang="en-US" sz="2800" b="1" dirty="0"/>
              <a:t>favor commitment</a:t>
            </a:r>
            <a:r>
              <a:rPr lang="en-US" sz="2800" dirty="0"/>
              <a:t>. 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Flexibility is only preferred in situations in which resource accumulation is </a:t>
            </a:r>
            <a:r>
              <a:rPr lang="en-US" sz="2800" b="1" dirty="0"/>
              <a:t>very time-consuming.</a:t>
            </a:r>
          </a:p>
        </p:txBody>
      </p:sp>
    </p:spTree>
    <p:extLst>
      <p:ext uri="{BB962C8B-B14F-4D97-AF65-F5344CB8AC3E}">
        <p14:creationId xmlns:p14="http://schemas.microsoft.com/office/powerpoint/2010/main" val="1262305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C5F4BFA-1141-4980-95DF-53306D69ED5B}"/>
              </a:ext>
            </a:extLst>
          </p:cNvPr>
          <p:cNvSpPr txBox="1"/>
          <p:nvPr/>
        </p:nvSpPr>
        <p:spPr>
          <a:xfrm>
            <a:off x="2802835" y="298175"/>
            <a:ext cx="6520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PACHECO DE ALMEIDA AND ZEMSKY (2003)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13328D-573C-4F0E-9260-0BCE3EAFBD9F}"/>
              </a:ext>
            </a:extLst>
          </p:cNvPr>
          <p:cNvSpPr txBox="1"/>
          <p:nvPr/>
        </p:nvSpPr>
        <p:spPr>
          <a:xfrm>
            <a:off x="301487" y="920621"/>
            <a:ext cx="11784495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RESEARCH PROBLEM</a:t>
            </a:r>
            <a:endParaRPr lang="en-US" sz="2000" dirty="0">
              <a:solidFill>
                <a:srgbClr val="0070C0"/>
              </a:solidFill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Prior research assumed that investments are immediately productive, i.e. firms can instantaneously increase their capacity in response to the resolution of uncertainty.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In a real world, there is a lag between the decision to invest and the start of production. But IO literature ignored this lags.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Should not be ignored: time-to-build is empirically observable. Time-to-build varies systematically across products and across countries (Pacheco-de-Almeida, 2003)</a:t>
            </a:r>
          </a:p>
          <a:p>
            <a:endParaRPr lang="en-US" sz="2000" dirty="0"/>
          </a:p>
          <a:p>
            <a:r>
              <a:rPr lang="en-US" sz="2000" b="1" dirty="0">
                <a:solidFill>
                  <a:srgbClr val="0070C0"/>
                </a:solidFill>
              </a:rPr>
              <a:t>RESEARCH QUESTION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Does time-to-build matter for the theory of strategic investment under uncertainty?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If it does, what is its impact on observables such as investment timing, firm heterogeneity in market shares and profits, and the evolution of prices? </a:t>
            </a:r>
          </a:p>
          <a:p>
            <a:endParaRPr lang="en-US" sz="2000" dirty="0"/>
          </a:p>
          <a:p>
            <a:r>
              <a:rPr lang="en-US" sz="2000" b="1" dirty="0">
                <a:solidFill>
                  <a:srgbClr val="0070C0"/>
                </a:solidFill>
              </a:rPr>
              <a:t>PURPOSE OF THE PAPER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Develop a theory of investment under uncertainty when there is time-to-build and imperfect competition. </a:t>
            </a:r>
          </a:p>
        </p:txBody>
      </p:sp>
    </p:spTree>
    <p:extLst>
      <p:ext uri="{BB962C8B-B14F-4D97-AF65-F5344CB8AC3E}">
        <p14:creationId xmlns:p14="http://schemas.microsoft.com/office/powerpoint/2010/main" val="1255478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BFC4D15-A770-40D5-B27D-70E2CED8778D}"/>
              </a:ext>
            </a:extLst>
          </p:cNvPr>
          <p:cNvSpPr/>
          <p:nvPr/>
        </p:nvSpPr>
        <p:spPr>
          <a:xfrm>
            <a:off x="437320" y="673990"/>
            <a:ext cx="1117158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MODEL: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A three-period investment game with demand uncertainty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Two firms invest in productive capacity.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Uncertainty is resolved at a fixed date (after Period I)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Firms can make both ex ante and ex post investments (i.e., they have the option to wait).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Due to time-to-build, ex post investments only become productive with a lag.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022614-8061-4F7C-A219-27E63D272F4F}"/>
              </a:ext>
            </a:extLst>
          </p:cNvPr>
          <p:cNvSpPr txBox="1"/>
          <p:nvPr/>
        </p:nvSpPr>
        <p:spPr>
          <a:xfrm>
            <a:off x="2763077" y="132812"/>
            <a:ext cx="6520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PACHECO DE ALMEIDA AND ZEMSKY 2003 (CONT)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825057-F397-46C8-A23D-8F153E3CA1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457" y="2692495"/>
            <a:ext cx="10108439" cy="3807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179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1EB6BA7-A58D-4E6F-8C02-96E6592CBD3B}"/>
              </a:ext>
            </a:extLst>
          </p:cNvPr>
          <p:cNvSpPr/>
          <p:nvPr/>
        </p:nvSpPr>
        <p:spPr>
          <a:xfrm>
            <a:off x="536713" y="729521"/>
            <a:ext cx="1079389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b="1" dirty="0">
                <a:solidFill>
                  <a:srgbClr val="0070C0"/>
                </a:solidFill>
              </a:rPr>
              <a:t>FIRST TEST: NO TIME-TO-BUILD (T=0) 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Result: Two possible equilibria: Delay and Commit-delay. 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The Delay equilibrium (high uncertainty), both firms wait to invest until uncertainty is resolved. The resulting simultaneous investment lead to a Cournot-like outcome. 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In the Commit-delay equilibrium, one firm acts as a leader and makes a large ex-ante investment. The other acts as a follower and waits to invest. Result is a </a:t>
            </a:r>
            <a:r>
              <a:rPr lang="en-US" sz="2000" dirty="0" err="1"/>
              <a:t>Stackelberg</a:t>
            </a:r>
            <a:r>
              <a:rPr lang="en-US" sz="2000" dirty="0"/>
              <a:t>-like outcome. </a:t>
            </a:r>
          </a:p>
          <a:p>
            <a:pPr>
              <a:spcBef>
                <a:spcPts val="1800"/>
              </a:spcBef>
            </a:pPr>
            <a:r>
              <a:rPr lang="en-US" sz="2000" b="1" dirty="0">
                <a:solidFill>
                  <a:srgbClr val="0070C0"/>
                </a:solidFill>
              </a:rPr>
              <a:t>SECOND TEST: WITH TIME-TO-BUILD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The effect of time-to-build depends on its magnitude. 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The longer the time-to-build, the greater the incentive to commit rather than to delay investment for a given level of uncertainty. 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rgbClr val="0070C0"/>
                </a:solidFill>
              </a:rPr>
              <a:t>The effect of time-to-build on firm heterogeneity</a:t>
            </a:r>
            <a:r>
              <a:rPr lang="en-US" sz="2000" dirty="0"/>
              <a:t>: increasing time-to-build can create heterogeneity but making time-to-build sufficiently large eliminates heterogeneity. 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rgbClr val="0070C0"/>
                </a:solidFill>
              </a:rPr>
              <a:t>The effect of time-to-build on the option to wait until uncertainty is resolved</a:t>
            </a:r>
            <a:r>
              <a:rPr lang="en-US" sz="2000" dirty="0"/>
              <a:t>: the value of the option to wait is decreasing in time-to-build and increasing in uncertainty.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B51F8A-8462-46F0-97DD-92BD3968319D}"/>
              </a:ext>
            </a:extLst>
          </p:cNvPr>
          <p:cNvSpPr txBox="1"/>
          <p:nvPr/>
        </p:nvSpPr>
        <p:spPr>
          <a:xfrm>
            <a:off x="2763077" y="132812"/>
            <a:ext cx="6520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PACHECO DE ALMEIDA AND ZEMSKY 2003 (CONT)</a:t>
            </a:r>
          </a:p>
        </p:txBody>
      </p:sp>
    </p:spTree>
    <p:extLst>
      <p:ext uri="{BB962C8B-B14F-4D97-AF65-F5344CB8AC3E}">
        <p14:creationId xmlns:p14="http://schemas.microsoft.com/office/powerpoint/2010/main" val="600143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2B3AA4-879E-4671-ABCA-50EF5535683B}"/>
              </a:ext>
            </a:extLst>
          </p:cNvPr>
          <p:cNvSpPr txBox="1"/>
          <p:nvPr/>
        </p:nvSpPr>
        <p:spPr>
          <a:xfrm>
            <a:off x="1161221" y="23415"/>
            <a:ext cx="98695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</a:rPr>
              <a:t>Moving on to Pacheco-De-Almeida et al. (2008)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3B5285-CA72-41FE-B821-CCB27CCEE1E4}"/>
              </a:ext>
            </a:extLst>
          </p:cNvPr>
          <p:cNvSpPr txBox="1"/>
          <p:nvPr/>
        </p:nvSpPr>
        <p:spPr>
          <a:xfrm>
            <a:off x="228600" y="612844"/>
            <a:ext cx="1178780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OVERARCHING RESEARCH QUESTION: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1" dirty="0"/>
              <a:t>Re-phrasing Shakespeare: “To commit or not to commit: that is the question” </a:t>
            </a:r>
          </a:p>
          <a:p>
            <a:endParaRPr lang="en-US" sz="2400" b="1" dirty="0">
              <a:solidFill>
                <a:srgbClr val="0070C0"/>
              </a:solidFill>
            </a:endParaRPr>
          </a:p>
          <a:p>
            <a:r>
              <a:rPr lang="en-US" sz="2400" b="1" dirty="0">
                <a:solidFill>
                  <a:srgbClr val="0070C0"/>
                </a:solidFill>
              </a:rPr>
              <a:t>SPECIFIC RESEARCH QUESTION: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How does the time-consuming nature of resource accumulation impact the decision to invest and the value of the “option to wait”? </a:t>
            </a:r>
          </a:p>
          <a:p>
            <a:endParaRPr lang="en-US" sz="2400" b="1" dirty="0">
              <a:solidFill>
                <a:srgbClr val="0070C0"/>
              </a:solidFill>
            </a:endParaRPr>
          </a:p>
          <a:p>
            <a:r>
              <a:rPr lang="en-US" sz="2400" b="1" dirty="0">
                <a:solidFill>
                  <a:srgbClr val="0070C0"/>
                </a:solidFill>
              </a:rPr>
              <a:t>DEBATE IN LITERATURE: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Commitment versus flexibility: divided literature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Stigler (1939) and research on real options favors flexibility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Mainstream economics and strategy stresses the value of commitment </a:t>
            </a:r>
            <a:r>
              <a:rPr lang="en-US" sz="2400" dirty="0" smtClean="0"/>
              <a:t>                                             (e.g., </a:t>
            </a:r>
            <a:r>
              <a:rPr lang="en-US" sz="2400" dirty="0"/>
              <a:t>Dixit &amp; </a:t>
            </a:r>
            <a:r>
              <a:rPr lang="en-US" sz="2400" dirty="0" err="1"/>
              <a:t>Pindyck</a:t>
            </a:r>
            <a:r>
              <a:rPr lang="en-US" sz="2400" dirty="0"/>
              <a:t>, 1994)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70C0"/>
                </a:solidFill>
              </a:rPr>
              <a:t>Who is right? </a:t>
            </a:r>
            <a:r>
              <a:rPr lang="en-US" sz="2400" dirty="0"/>
              <a:t>The debate overlooks the effect of resource accumulation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The time-to-build impacts the relative attractiveness of flexible strategies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Competition may be fiercer in industries in which firms accumulate resources more slowly.</a:t>
            </a:r>
          </a:p>
        </p:txBody>
      </p:sp>
    </p:spTree>
    <p:extLst>
      <p:ext uri="{BB962C8B-B14F-4D97-AF65-F5344CB8AC3E}">
        <p14:creationId xmlns:p14="http://schemas.microsoft.com/office/powerpoint/2010/main" val="2087704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348ECCC-78D2-443B-9797-48A3A603649E}"/>
              </a:ext>
            </a:extLst>
          </p:cNvPr>
          <p:cNvSpPr txBox="1"/>
          <p:nvPr/>
        </p:nvSpPr>
        <p:spPr>
          <a:xfrm>
            <a:off x="2365513" y="159026"/>
            <a:ext cx="8438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THE RBV RATIONALE: RESOURCE ACCUMULATION LAGS (RAL)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B675E7-6540-4300-8C9D-1C0E96852B55}"/>
              </a:ext>
            </a:extLst>
          </p:cNvPr>
          <p:cNvSpPr txBox="1"/>
          <p:nvPr/>
        </p:nvSpPr>
        <p:spPr>
          <a:xfrm>
            <a:off x="327991" y="964096"/>
            <a:ext cx="1130079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RAL is the time a firm takes, on average, to accumulate the resources to produce one unit of output in a product market of interest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Empirically observable concept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The “time-to-build” of a new plant (also referred to as the “investment lag”) is a good proxy for empirical measurement of RAL.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Time-to- build varies widely across industries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RALs have been underexamined in strategy research</a:t>
            </a:r>
          </a:p>
        </p:txBody>
      </p:sp>
    </p:spTree>
    <p:extLst>
      <p:ext uri="{BB962C8B-B14F-4D97-AF65-F5344CB8AC3E}">
        <p14:creationId xmlns:p14="http://schemas.microsoft.com/office/powerpoint/2010/main" val="36672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5F2213F-E96D-4DAD-A9F9-4D7FC739109F}"/>
              </a:ext>
            </a:extLst>
          </p:cNvPr>
          <p:cNvSpPr txBox="1"/>
          <p:nvPr/>
        </p:nvSpPr>
        <p:spPr>
          <a:xfrm>
            <a:off x="2753138" y="159026"/>
            <a:ext cx="6390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</a:rPr>
              <a:t>RALS FAVORING COMMITMENT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EEB98-9E7F-4B3B-B812-CDE3973785BF}"/>
              </a:ext>
            </a:extLst>
          </p:cNvPr>
          <p:cNvSpPr txBox="1"/>
          <p:nvPr/>
        </p:nvSpPr>
        <p:spPr>
          <a:xfrm>
            <a:off x="347870" y="884583"/>
            <a:ext cx="1148963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RBV/OT: RALs slow down imitation and increase inertia, create barriers for new investments in the market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Real Options: longer investment projects are inherently highly uncertain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The above views are contested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Two theoretical modeling papers: </a:t>
            </a:r>
            <a:r>
              <a:rPr lang="pt-BR" sz="2400" dirty="0"/>
              <a:t>Bar-Ilan &amp; Strange, 1996; Pacheco-de-Almeida &amp; Zemsky, 2003).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400" dirty="0"/>
              <a:t>Two implications from modeling: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400" dirty="0"/>
              <a:t>In industries with long time-to-build </a:t>
            </a:r>
            <a:r>
              <a:rPr lang="en-US" sz="2400" dirty="0"/>
              <a:t>managers are unable to quickly adjust their strategies to new market and competitive information.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/>
              <a:t>If an early mover’s market strategy proves to be winning, a price premium is expected (competition and supply are low). Hence, the firms invest early. </a:t>
            </a:r>
          </a:p>
          <a:p>
            <a:pPr>
              <a:spcBef>
                <a:spcPts val="1200"/>
              </a:spcBef>
            </a:pPr>
            <a:r>
              <a:rPr lang="en-US" sz="2600" b="1" i="1" dirty="0"/>
              <a:t>H1: Ceteris paribus, resource accumulation lags have a positive effect on a firm’s likelihood of investment.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728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79EBAA-D875-48F5-B892-4A7BCE5B8429}"/>
              </a:ext>
            </a:extLst>
          </p:cNvPr>
          <p:cNvSpPr txBox="1"/>
          <p:nvPr/>
        </p:nvSpPr>
        <p:spPr>
          <a:xfrm>
            <a:off x="2753138" y="149087"/>
            <a:ext cx="6390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</a:rPr>
              <a:t>RALS FAVORING COMMITMENT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56AF64-9793-43F2-8705-067D28267A67}"/>
              </a:ext>
            </a:extLst>
          </p:cNvPr>
          <p:cNvSpPr txBox="1"/>
          <p:nvPr/>
        </p:nvSpPr>
        <p:spPr>
          <a:xfrm>
            <a:off x="447261" y="854765"/>
            <a:ext cx="11370365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The longer the time-to-build, the higher the uncertainty (due to the extended time-horizon). 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Main prediction of real option theory: the value of the waiting option goes up when uncertainty is high (since flexibility is preserved). 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However, the longer the time horizon, the more time the firms have to exercise the option of abandoning the investment projects. Thus, the profits are better safeguarded. 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Profit potential &gt; loss potential. 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Option to wait becomes less attractive. Option to invest gains more value. </a:t>
            </a:r>
          </a:p>
          <a:p>
            <a:pPr>
              <a:spcBef>
                <a:spcPts val="1200"/>
              </a:spcBef>
            </a:pPr>
            <a:r>
              <a:rPr lang="fr-FR" sz="2400" b="1" i="1" dirty="0"/>
              <a:t>H2: </a:t>
            </a:r>
            <a:r>
              <a:rPr lang="fr-FR" sz="2400" b="1" i="1" dirty="0" err="1"/>
              <a:t>Ceteris</a:t>
            </a:r>
            <a:r>
              <a:rPr lang="fr-FR" sz="2400" b="1" i="1" dirty="0"/>
              <a:t> </a:t>
            </a:r>
            <a:r>
              <a:rPr lang="fr-FR" sz="2400" b="1" i="1" dirty="0" err="1"/>
              <a:t>paribus</a:t>
            </a:r>
            <a:r>
              <a:rPr lang="fr-FR" sz="2400" b="1" i="1" dirty="0"/>
              <a:t>, </a:t>
            </a:r>
            <a:r>
              <a:rPr lang="fr-FR" sz="2400" b="1" i="1" dirty="0" err="1"/>
              <a:t>resource</a:t>
            </a:r>
            <a:r>
              <a:rPr lang="fr-FR" sz="2400" b="1" i="1" dirty="0"/>
              <a:t> accumulation </a:t>
            </a:r>
            <a:r>
              <a:rPr lang="en-US" sz="2400" b="1" i="1" dirty="0"/>
              <a:t>lags reduce the main negative effect of uncertainty (the option value of waiting) on a firm’s likelihood of investment.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01355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951B0C-447C-4AF8-BD6E-6D6D8528554F}"/>
              </a:ext>
            </a:extLst>
          </p:cNvPr>
          <p:cNvSpPr txBox="1"/>
          <p:nvPr/>
        </p:nvSpPr>
        <p:spPr>
          <a:xfrm>
            <a:off x="2753138" y="149087"/>
            <a:ext cx="6390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</a:rPr>
              <a:t>RALS FAVORING FLEXIBILITY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10777D-79A2-4E61-8FE5-3D52A3E33ABD}"/>
              </a:ext>
            </a:extLst>
          </p:cNvPr>
          <p:cNvSpPr txBox="1"/>
          <p:nvPr/>
        </p:nvSpPr>
        <p:spPr>
          <a:xfrm>
            <a:off x="407504" y="815009"/>
            <a:ext cx="1128091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0070C0"/>
                </a:solidFill>
              </a:rPr>
              <a:t>1. Bandwagon Problem: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200" dirty="0"/>
              <a:t>If a high number of firms invest early (“bandwagon”) and simultaneously, it will be more difficult for any particular company to win the race and get ahead of the competition.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/>
              <a:t>The probability to reap the first-mover advantages reduces.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/>
              <a:t>As the result, the waiting option is favored. </a:t>
            </a:r>
          </a:p>
          <a:p>
            <a:endParaRPr lang="en-US" sz="2200" dirty="0"/>
          </a:p>
          <a:p>
            <a:r>
              <a:rPr lang="en-US" sz="2200" b="1" dirty="0">
                <a:solidFill>
                  <a:srgbClr val="0070C0"/>
                </a:solidFill>
              </a:rPr>
              <a:t>2. Short-term Bias: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/>
              <a:t>Long-term projects require higher rate of return to make an investment worthwhile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/>
              <a:t>Short-term objectives with faster payback make shorter alternatives look more attractive to managers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/>
              <a:t>Therefore, there is some inflection point on the positive effect of time for very long RALs</a:t>
            </a:r>
          </a:p>
          <a:p>
            <a:endParaRPr lang="en-US" sz="2300" dirty="0"/>
          </a:p>
          <a:p>
            <a:pPr algn="just"/>
            <a:r>
              <a:rPr lang="en-US" sz="2300" b="1" i="1" dirty="0"/>
              <a:t>H3. Ceteris paribus, very long resource accumulation lags have a negative effect on a firm’s likelihood of investment.</a:t>
            </a:r>
          </a:p>
        </p:txBody>
      </p:sp>
    </p:spTree>
    <p:extLst>
      <p:ext uri="{BB962C8B-B14F-4D97-AF65-F5344CB8AC3E}">
        <p14:creationId xmlns:p14="http://schemas.microsoft.com/office/powerpoint/2010/main" val="3300243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1365</Words>
  <Application>Microsoft Office PowerPoint</Application>
  <PresentationFormat>Widescreen</PresentationFormat>
  <Paragraphs>132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AppleMyungjo</vt:lpstr>
      <vt:lpstr>Arial</vt:lpstr>
      <vt:lpstr>Calibri</vt:lpstr>
      <vt:lpstr>Calibri Light</vt:lpstr>
      <vt:lpstr>Gill Sans</vt:lpstr>
      <vt:lpstr>Gill Sans MT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 Isakova</dc:creator>
  <cp:lastModifiedBy>Mahoney, Joseph T</cp:lastModifiedBy>
  <cp:revision>169</cp:revision>
  <dcterms:created xsi:type="dcterms:W3CDTF">2019-09-28T03:08:33Z</dcterms:created>
  <dcterms:modified xsi:type="dcterms:W3CDTF">2019-10-01T18:33:44Z</dcterms:modified>
</cp:coreProperties>
</file>